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1DDB708-1F8D-4F94-BE90-BCA26950C8D9}">
  <a:tblStyle styleId="{51DDB708-1F8D-4F94-BE90-BCA26950C8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38c4df577c_0_1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38c4df577c_0_1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138c4df577c_0_17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8c4df577c_0_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38c4df577c_0_1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138c4df577c_0_1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8c4df577c_0_1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8c4df577c_0_1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138c4df577c_0_1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38c4df577c_0_1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38c4df577c_0_1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138c4df577c_0_1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38c4df577c_0_1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38c4df577c_0_1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138c4df577c_0_1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38c4df577c_0_1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38c4df577c_0_1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138c4df577c_0_19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38c4df577c_0_1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38c4df577c_0_1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138c4df577c_0_19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38c4df577c_0_1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38c4df577c_0_1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138c4df577c_0_1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38c4df577c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38c4df577c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138c4df577c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38c4df577c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38c4df577c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138c4df577c_0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38c4df577c_0_1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38c4df577c_0_1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138c4df577c_0_1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38c4df577c_0_1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38c4df577c_0_1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138c4df577c_0_1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38c4df577c_0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38c4df577c_0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138c4df577c_0_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38c4df577c_0_1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38c4df577c_0_1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138c4df577c_0_1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38c4df577c_0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38c4df577c_0_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138c4df577c_0_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is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9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png"/><Relationship Id="rId10" Type="http://schemas.openxmlformats.org/officeDocument/2006/relationships/image" Target="../media/image6.png"/><Relationship Id="rId1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9" Type="http://schemas.openxmlformats.org/officeDocument/2006/relationships/image" Target="../media/image12.png"/><Relationship Id="rId5" Type="http://schemas.openxmlformats.org/officeDocument/2006/relationships/image" Target="../media/image18.png"/><Relationship Id="rId6" Type="http://schemas.openxmlformats.org/officeDocument/2006/relationships/image" Target="../media/image10.png"/><Relationship Id="rId7" Type="http://schemas.openxmlformats.org/officeDocument/2006/relationships/image" Target="../media/image8.png"/><Relationship Id="rId8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/>
        </p:nvSpPr>
        <p:spPr>
          <a:xfrm>
            <a:off x="2878200" y="2248500"/>
            <a:ext cx="3387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20124D"/>
                </a:solidFill>
                <a:latin typeface="Calibri"/>
                <a:ea typeface="Calibri"/>
                <a:cs typeface="Calibri"/>
                <a:sym typeface="Calibri"/>
              </a:rPr>
              <a:t>Feature Engineering</a:t>
            </a:r>
            <a:endParaRPr sz="3000">
              <a:solidFill>
                <a:srgbClr val="20124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5143500" y="4704500"/>
            <a:ext cx="259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Calibri"/>
                <a:ea typeface="Calibri"/>
                <a:cs typeface="Calibri"/>
                <a:sym typeface="Calibri"/>
              </a:rPr>
              <a:t>Prof. Leandro Romualdo da Silva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rgbClr val="073763"/>
                </a:solidFill>
              </a:rPr>
              <a:t>Abordagens</a:t>
            </a:r>
            <a:endParaRPr b="1" sz="2900">
              <a:solidFill>
                <a:srgbClr val="073763"/>
              </a:solidFill>
            </a:endParaRPr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1084450" y="1063375"/>
            <a:ext cx="5195100" cy="6486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</a:rPr>
              <a:t>Features de valores contínuos - </a:t>
            </a:r>
            <a:r>
              <a:rPr b="1" lang="pt-BR" sz="2400">
                <a:solidFill>
                  <a:srgbClr val="FF0000"/>
                </a:solidFill>
              </a:rPr>
              <a:t>Logaritmo</a:t>
            </a:r>
            <a:endParaRPr b="1" sz="2400">
              <a:solidFill>
                <a:srgbClr val="FF0000"/>
              </a:solidFill>
            </a:endParaRPr>
          </a:p>
        </p:txBody>
      </p:sp>
      <p:sp>
        <p:nvSpPr>
          <p:cNvPr id="200" name="Google Shape;200;p22"/>
          <p:cNvSpPr txBox="1"/>
          <p:nvPr>
            <p:ph idx="1" type="body"/>
          </p:nvPr>
        </p:nvSpPr>
        <p:spPr>
          <a:xfrm>
            <a:off x="697850" y="2198600"/>
            <a:ext cx="2583000" cy="13575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Menor valor R$0,00</a:t>
            </a:r>
            <a:endParaRPr b="1" sz="1900"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Maior valor R$15.000,00</a:t>
            </a:r>
            <a:endParaRPr b="1" sz="1900">
              <a:solidFill>
                <a:srgbClr val="666666"/>
              </a:solidFill>
            </a:endParaRPr>
          </a:p>
        </p:txBody>
      </p:sp>
      <p:sp>
        <p:nvSpPr>
          <p:cNvPr id="201" name="Google Shape;201;p22"/>
          <p:cNvSpPr txBox="1"/>
          <p:nvPr>
            <p:ph idx="1" type="body"/>
          </p:nvPr>
        </p:nvSpPr>
        <p:spPr>
          <a:xfrm>
            <a:off x="1248200" y="1931650"/>
            <a:ext cx="1482300" cy="4110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000000"/>
                </a:solidFill>
              </a:rPr>
              <a:t>Raw Data</a:t>
            </a:r>
            <a:endParaRPr b="1" sz="1900">
              <a:solidFill>
                <a:srgbClr val="000000"/>
              </a:solidFill>
            </a:endParaRPr>
          </a:p>
        </p:txBody>
      </p:sp>
      <p:pic>
        <p:nvPicPr>
          <p:cNvPr id="202" name="Google Shape;20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5775" y="1756825"/>
            <a:ext cx="4122400" cy="1799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2"/>
          <p:cNvSpPr txBox="1"/>
          <p:nvPr>
            <p:ph idx="1" type="body"/>
          </p:nvPr>
        </p:nvSpPr>
        <p:spPr>
          <a:xfrm>
            <a:off x="2924575" y="3556100"/>
            <a:ext cx="2583000" cy="13575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Logaritmo </a:t>
            </a:r>
            <a:endParaRPr b="1" sz="19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666666"/>
                </a:solidFill>
              </a:rPr>
              <a:t>É o inverso da função exponencial. Exemplo: O Log de 1000 na base 10 é 3 e 10 elevado ao cubo é 1000.</a:t>
            </a:r>
            <a:endParaRPr sz="1600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3"/>
          <p:cNvSpPr txBox="1"/>
          <p:nvPr>
            <p:ph idx="1" type="body"/>
          </p:nvPr>
        </p:nvSpPr>
        <p:spPr>
          <a:xfrm>
            <a:off x="2924575" y="3556100"/>
            <a:ext cx="2583000" cy="13575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Normalização</a:t>
            </a:r>
            <a:endParaRPr b="1" sz="19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666666"/>
                </a:solidFill>
              </a:rPr>
              <a:t>Transforma os dados dentro do intervalo de 0 e 1, caso tenham valores negativos -1 e 1.</a:t>
            </a:r>
            <a:endParaRPr sz="1600">
              <a:solidFill>
                <a:srgbClr val="666666"/>
              </a:solidFill>
            </a:endParaRPr>
          </a:p>
        </p:txBody>
      </p:sp>
      <p:sp>
        <p:nvSpPr>
          <p:cNvPr id="210" name="Google Shape;210;p23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rgbClr val="073763"/>
                </a:solidFill>
              </a:rPr>
              <a:t>Abordagens</a:t>
            </a:r>
            <a:endParaRPr b="1" sz="2900">
              <a:solidFill>
                <a:srgbClr val="073763"/>
              </a:solidFill>
            </a:endParaRPr>
          </a:p>
        </p:txBody>
      </p:sp>
      <p:sp>
        <p:nvSpPr>
          <p:cNvPr id="211" name="Google Shape;211;p23"/>
          <p:cNvSpPr txBox="1"/>
          <p:nvPr>
            <p:ph idx="1" type="body"/>
          </p:nvPr>
        </p:nvSpPr>
        <p:spPr>
          <a:xfrm>
            <a:off x="1084450" y="1063375"/>
            <a:ext cx="5195100" cy="6486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</a:rPr>
              <a:t>Features de valores contínuos - </a:t>
            </a:r>
            <a:r>
              <a:rPr b="1" lang="pt-BR" sz="2400">
                <a:solidFill>
                  <a:srgbClr val="FF0000"/>
                </a:solidFill>
              </a:rPr>
              <a:t>Normalização</a:t>
            </a:r>
            <a:endParaRPr b="1" sz="2400">
              <a:solidFill>
                <a:srgbClr val="FF0000"/>
              </a:solidFill>
            </a:endParaRPr>
          </a:p>
        </p:txBody>
      </p:sp>
      <p:sp>
        <p:nvSpPr>
          <p:cNvPr id="212" name="Google Shape;212;p23"/>
          <p:cNvSpPr txBox="1"/>
          <p:nvPr>
            <p:ph idx="1" type="body"/>
          </p:nvPr>
        </p:nvSpPr>
        <p:spPr>
          <a:xfrm>
            <a:off x="697850" y="2198600"/>
            <a:ext cx="2583000" cy="13575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Menor valor R$0,00</a:t>
            </a:r>
            <a:endParaRPr b="1" sz="1900"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Maior valor R$15.000,00</a:t>
            </a:r>
            <a:endParaRPr b="1" sz="1900">
              <a:solidFill>
                <a:srgbClr val="666666"/>
              </a:solidFill>
            </a:endParaRPr>
          </a:p>
        </p:txBody>
      </p:sp>
      <p:sp>
        <p:nvSpPr>
          <p:cNvPr id="213" name="Google Shape;213;p23"/>
          <p:cNvSpPr txBox="1"/>
          <p:nvPr>
            <p:ph idx="1" type="body"/>
          </p:nvPr>
        </p:nvSpPr>
        <p:spPr>
          <a:xfrm>
            <a:off x="1248200" y="1931650"/>
            <a:ext cx="1482300" cy="4110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000000"/>
                </a:solidFill>
              </a:rPr>
              <a:t>Raw Data</a:t>
            </a:r>
            <a:endParaRPr b="1" sz="1900">
              <a:solidFill>
                <a:srgbClr val="000000"/>
              </a:solidFill>
            </a:endParaRPr>
          </a:p>
        </p:txBody>
      </p:sp>
      <p:pic>
        <p:nvPicPr>
          <p:cNvPr id="214" name="Google Shape;2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6400" y="1931650"/>
            <a:ext cx="4927662" cy="153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6825" y="4173775"/>
            <a:ext cx="2160325" cy="59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4"/>
          <p:cNvSpPr txBox="1"/>
          <p:nvPr>
            <p:ph idx="1" type="body"/>
          </p:nvPr>
        </p:nvSpPr>
        <p:spPr>
          <a:xfrm>
            <a:off x="2924575" y="3556100"/>
            <a:ext cx="2583000" cy="13575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Padronização</a:t>
            </a:r>
            <a:endParaRPr b="1" sz="19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666666"/>
                </a:solidFill>
              </a:rPr>
              <a:t>Transforma os dados para valores </a:t>
            </a:r>
            <a:r>
              <a:rPr lang="pt-BR" sz="1600">
                <a:solidFill>
                  <a:srgbClr val="666666"/>
                </a:solidFill>
              </a:rPr>
              <a:t>cuja média</a:t>
            </a:r>
            <a:r>
              <a:rPr lang="pt-BR" sz="1600">
                <a:solidFill>
                  <a:srgbClr val="666666"/>
                </a:solidFill>
              </a:rPr>
              <a:t> seja 0 e desvio padrão 1.</a:t>
            </a:r>
            <a:endParaRPr sz="1600">
              <a:solidFill>
                <a:srgbClr val="666666"/>
              </a:solidFill>
            </a:endParaRPr>
          </a:p>
        </p:txBody>
      </p:sp>
      <p:sp>
        <p:nvSpPr>
          <p:cNvPr id="222" name="Google Shape;222;p24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rgbClr val="073763"/>
                </a:solidFill>
              </a:rPr>
              <a:t>Abordagens</a:t>
            </a:r>
            <a:endParaRPr b="1" sz="2900">
              <a:solidFill>
                <a:srgbClr val="073763"/>
              </a:solidFill>
            </a:endParaRPr>
          </a:p>
        </p:txBody>
      </p:sp>
      <p:sp>
        <p:nvSpPr>
          <p:cNvPr id="223" name="Google Shape;223;p24"/>
          <p:cNvSpPr txBox="1"/>
          <p:nvPr>
            <p:ph idx="1" type="body"/>
          </p:nvPr>
        </p:nvSpPr>
        <p:spPr>
          <a:xfrm>
            <a:off x="1084450" y="1063375"/>
            <a:ext cx="5195100" cy="6486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</a:rPr>
              <a:t>Features de valores contínuos - </a:t>
            </a:r>
            <a:r>
              <a:rPr b="1" lang="pt-BR" sz="2400">
                <a:solidFill>
                  <a:srgbClr val="FF0000"/>
                </a:solidFill>
              </a:rPr>
              <a:t>Padronização</a:t>
            </a:r>
            <a:endParaRPr b="1" sz="2400">
              <a:solidFill>
                <a:srgbClr val="FF0000"/>
              </a:solidFill>
            </a:endParaRPr>
          </a:p>
        </p:txBody>
      </p:sp>
      <p:sp>
        <p:nvSpPr>
          <p:cNvPr id="224" name="Google Shape;224;p24"/>
          <p:cNvSpPr txBox="1"/>
          <p:nvPr>
            <p:ph idx="1" type="body"/>
          </p:nvPr>
        </p:nvSpPr>
        <p:spPr>
          <a:xfrm>
            <a:off x="697850" y="2198600"/>
            <a:ext cx="2583000" cy="13575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Menor valor R$0,00</a:t>
            </a:r>
            <a:endParaRPr b="1" sz="1900"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Maior valor R$15.000,00</a:t>
            </a:r>
            <a:endParaRPr b="1" sz="1900">
              <a:solidFill>
                <a:srgbClr val="666666"/>
              </a:solidFill>
            </a:endParaRPr>
          </a:p>
        </p:txBody>
      </p:sp>
      <p:sp>
        <p:nvSpPr>
          <p:cNvPr id="225" name="Google Shape;225;p24"/>
          <p:cNvSpPr txBox="1"/>
          <p:nvPr>
            <p:ph idx="1" type="body"/>
          </p:nvPr>
        </p:nvSpPr>
        <p:spPr>
          <a:xfrm>
            <a:off x="1248200" y="1931650"/>
            <a:ext cx="1482300" cy="4110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000000"/>
                </a:solidFill>
              </a:rPr>
              <a:t>Raw Data</a:t>
            </a:r>
            <a:endParaRPr b="1" sz="1900">
              <a:solidFill>
                <a:srgbClr val="000000"/>
              </a:solidFill>
            </a:endParaRPr>
          </a:p>
        </p:txBody>
      </p:sp>
      <p:pic>
        <p:nvPicPr>
          <p:cNvPr id="226" name="Google Shape;2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6400" y="1931650"/>
            <a:ext cx="4927662" cy="153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3750" y="4173775"/>
            <a:ext cx="2150275" cy="100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/>
          <p:nvPr>
            <p:ph type="title"/>
          </p:nvPr>
        </p:nvSpPr>
        <p:spPr>
          <a:xfrm>
            <a:off x="679975" y="2143054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B5394"/>
                </a:solidFill>
              </a:rPr>
              <a:t>Features categóricas</a:t>
            </a: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rgbClr val="073763"/>
                </a:solidFill>
              </a:rPr>
              <a:t>Abordagens</a:t>
            </a:r>
            <a:endParaRPr b="1" sz="2900">
              <a:solidFill>
                <a:srgbClr val="073763"/>
              </a:solidFill>
            </a:endParaRPr>
          </a:p>
        </p:txBody>
      </p:sp>
      <p:sp>
        <p:nvSpPr>
          <p:cNvPr id="240" name="Google Shape;240;p26"/>
          <p:cNvSpPr txBox="1"/>
          <p:nvPr>
            <p:ph idx="1" type="body"/>
          </p:nvPr>
        </p:nvSpPr>
        <p:spPr>
          <a:xfrm>
            <a:off x="1084450" y="1063375"/>
            <a:ext cx="3688800" cy="6486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</a:rPr>
              <a:t>Features baseada em dados categóricos</a:t>
            </a:r>
            <a:endParaRPr b="1" sz="2400">
              <a:solidFill>
                <a:srgbClr val="0B5394"/>
              </a:solidFill>
            </a:endParaRPr>
          </a:p>
        </p:txBody>
      </p:sp>
      <p:sp>
        <p:nvSpPr>
          <p:cNvPr id="241" name="Google Shape;241;p26"/>
          <p:cNvSpPr txBox="1"/>
          <p:nvPr>
            <p:ph idx="1" type="body"/>
          </p:nvPr>
        </p:nvSpPr>
        <p:spPr>
          <a:xfrm>
            <a:off x="1248200" y="1931650"/>
            <a:ext cx="1482300" cy="4110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000000"/>
                </a:solidFill>
              </a:rPr>
              <a:t>Raw Data</a:t>
            </a:r>
            <a:endParaRPr b="1" sz="1900">
              <a:solidFill>
                <a:srgbClr val="000000"/>
              </a:solidFill>
            </a:endParaRPr>
          </a:p>
        </p:txBody>
      </p:sp>
      <p:graphicFrame>
        <p:nvGraphicFramePr>
          <p:cNvPr id="242" name="Google Shape;242;p26"/>
          <p:cNvGraphicFramePr/>
          <p:nvPr/>
        </p:nvGraphicFramePr>
        <p:xfrm>
          <a:off x="1162150" y="240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{51DDB708-1F8D-4F94-BE90-BCA26950C8D9}</a:tableStyleId>
              </a:tblPr>
              <a:tblGrid>
                <a:gridCol w="498000"/>
                <a:gridCol w="674300"/>
                <a:gridCol w="796250"/>
              </a:tblGrid>
              <a:tr h="219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ID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Data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Tipo transação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196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19854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01/09/2022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Aplicativo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16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19855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01/09/2022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Ecommerce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18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19856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01/09/2022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Loja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18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19857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01/09/2022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Outros</a:t>
                      </a:r>
                      <a:endParaRPr sz="7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3" name="Google Shape;243;p26"/>
          <p:cNvGraphicFramePr/>
          <p:nvPr/>
        </p:nvGraphicFramePr>
        <p:xfrm>
          <a:off x="4616875" y="2234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{51DDB708-1F8D-4F94-BE90-BCA26950C8D9}</a:tableStyleId>
              </a:tblPr>
              <a:tblGrid>
                <a:gridCol w="488225"/>
                <a:gridCol w="661050"/>
                <a:gridCol w="780600"/>
                <a:gridCol w="780600"/>
                <a:gridCol w="780600"/>
                <a:gridCol w="7806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ID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Data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Aplicativo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dk1"/>
                          </a:solidFill>
                        </a:rPr>
                        <a:t>Ecommerce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dk1"/>
                          </a:solidFill>
                        </a:rPr>
                        <a:t>Loja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dk1"/>
                          </a:solidFill>
                        </a:rPr>
                        <a:t>Outros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175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19854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01/09/2022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57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19855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01/09/2022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329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19856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01/09/2022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32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19857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01/09/2022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0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</a:t>
                      </a:r>
                      <a:endParaRPr sz="7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244" name="Google Shape;244;p26"/>
          <p:cNvCxnSpPr/>
          <p:nvPr/>
        </p:nvCxnSpPr>
        <p:spPr>
          <a:xfrm flipH="1" rot="10800000">
            <a:off x="3131975" y="2765000"/>
            <a:ext cx="1474200" cy="458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26"/>
          <p:cNvSpPr txBox="1"/>
          <p:nvPr>
            <p:ph idx="1" type="body"/>
          </p:nvPr>
        </p:nvSpPr>
        <p:spPr>
          <a:xfrm>
            <a:off x="1317000" y="4219625"/>
            <a:ext cx="6427800" cy="6939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666666"/>
                </a:solidFill>
              </a:rPr>
              <a:t>Técnica conhecida como get Dummies ou OHE(One-hot Encoding)</a:t>
            </a:r>
            <a:endParaRPr sz="1600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7"/>
          <p:cNvSpPr txBox="1"/>
          <p:nvPr>
            <p:ph type="title"/>
          </p:nvPr>
        </p:nvSpPr>
        <p:spPr>
          <a:xfrm>
            <a:off x="679975" y="2143054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B5394"/>
                </a:solidFill>
              </a:rPr>
              <a:t>Features de espaço</a:t>
            </a: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8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rgbClr val="073763"/>
                </a:solidFill>
              </a:rPr>
              <a:t>Abordagens</a:t>
            </a:r>
            <a:endParaRPr b="1" sz="2900">
              <a:solidFill>
                <a:srgbClr val="073763"/>
              </a:solidFill>
            </a:endParaRPr>
          </a:p>
        </p:txBody>
      </p:sp>
      <p:sp>
        <p:nvSpPr>
          <p:cNvPr id="258" name="Google Shape;258;p28"/>
          <p:cNvSpPr txBox="1"/>
          <p:nvPr>
            <p:ph idx="1" type="body"/>
          </p:nvPr>
        </p:nvSpPr>
        <p:spPr>
          <a:xfrm>
            <a:off x="1084450" y="1063375"/>
            <a:ext cx="5114100" cy="6486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</a:rPr>
              <a:t>Features baseada em localização</a:t>
            </a:r>
            <a:endParaRPr b="1" sz="2400">
              <a:solidFill>
                <a:srgbClr val="0B5394"/>
              </a:solidFill>
            </a:endParaRPr>
          </a:p>
        </p:txBody>
      </p:sp>
      <p:sp>
        <p:nvSpPr>
          <p:cNvPr id="259" name="Google Shape;259;p28"/>
          <p:cNvSpPr txBox="1"/>
          <p:nvPr>
            <p:ph idx="1" type="body"/>
          </p:nvPr>
        </p:nvSpPr>
        <p:spPr>
          <a:xfrm>
            <a:off x="1405475" y="1985325"/>
            <a:ext cx="1482300" cy="3114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000000"/>
                </a:solidFill>
              </a:rPr>
              <a:t>Raw Data</a:t>
            </a:r>
            <a:endParaRPr b="1" sz="1900">
              <a:solidFill>
                <a:srgbClr val="000000"/>
              </a:solidFill>
            </a:endParaRPr>
          </a:p>
        </p:txBody>
      </p:sp>
      <p:graphicFrame>
        <p:nvGraphicFramePr>
          <p:cNvPr id="260" name="Google Shape;260;p28"/>
          <p:cNvGraphicFramePr/>
          <p:nvPr/>
        </p:nvGraphicFramePr>
        <p:xfrm>
          <a:off x="290700" y="234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{51DDB708-1F8D-4F94-BE90-BCA26950C8D9}</a:tableStyleId>
              </a:tblPr>
              <a:tblGrid>
                <a:gridCol w="551100"/>
                <a:gridCol w="746175"/>
                <a:gridCol w="881150"/>
                <a:gridCol w="881150"/>
                <a:gridCol w="881150"/>
              </a:tblGrid>
              <a:tr h="219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ID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latitude </a:t>
                      </a:r>
                      <a:r>
                        <a:rPr b="1" lang="pt-BR" sz="700"/>
                        <a:t>início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longitude </a:t>
                      </a:r>
                      <a:r>
                        <a:rPr b="1" lang="pt-BR" sz="700"/>
                        <a:t>início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latitude fim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longitude fim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227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19854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-23.503552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-46.661222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-32.986459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-53.945363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54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19855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-24.106386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-46.823158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-23.503552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-46.823158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27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19856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-29.631086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-49.</a:t>
                      </a: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31</a:t>
                      </a:r>
                      <a:r>
                        <a:rPr lang="pt-BR" sz="700"/>
                        <a:t>8258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-32.986459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-49.318258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4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19857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-32.986459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-53.945363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-23.503552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-46.661222</a:t>
                      </a:r>
                      <a:endParaRPr sz="7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61" name="Google Shape;261;p28"/>
          <p:cNvSpPr txBox="1"/>
          <p:nvPr>
            <p:ph idx="1" type="body"/>
          </p:nvPr>
        </p:nvSpPr>
        <p:spPr>
          <a:xfrm>
            <a:off x="1317000" y="4219625"/>
            <a:ext cx="6427800" cy="6939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666666"/>
                </a:solidFill>
              </a:rPr>
              <a:t>Podemos calcular </a:t>
            </a:r>
            <a:r>
              <a:rPr lang="pt-BR" sz="1600">
                <a:solidFill>
                  <a:srgbClr val="666666"/>
                </a:solidFill>
              </a:rPr>
              <a:t>distância,</a:t>
            </a:r>
            <a:r>
              <a:rPr lang="pt-BR" sz="1600">
                <a:solidFill>
                  <a:srgbClr val="666666"/>
                </a:solidFill>
              </a:rPr>
              <a:t> tempo e gerar outras features com base na localização.</a:t>
            </a:r>
            <a:endParaRPr sz="1600">
              <a:solidFill>
                <a:srgbClr val="666666"/>
              </a:solidFill>
            </a:endParaRPr>
          </a:p>
        </p:txBody>
      </p:sp>
      <p:graphicFrame>
        <p:nvGraphicFramePr>
          <p:cNvPr id="262" name="Google Shape;262;p28"/>
          <p:cNvGraphicFramePr/>
          <p:nvPr/>
        </p:nvGraphicFramePr>
        <p:xfrm>
          <a:off x="4872375" y="1711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{51DDB708-1F8D-4F94-BE90-BCA26950C8D9}</a:tableStyleId>
              </a:tblPr>
              <a:tblGrid>
                <a:gridCol w="449825"/>
                <a:gridCol w="735350"/>
                <a:gridCol w="801475"/>
                <a:gridCol w="695425"/>
                <a:gridCol w="739100"/>
                <a:gridCol w="739100"/>
              </a:tblGrid>
              <a:tr h="273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ID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latitude início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longitude início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latitude fim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longitude fim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/>
                        <a:t>Distance</a:t>
                      </a:r>
                      <a:endParaRPr b="1" sz="7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234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19854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-23.503552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-46.661222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-32.986459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-53.945363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52KM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19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19855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-24.106386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-46.823158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-23.503552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-46.823158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35KM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32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19856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-29.631086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-49.</a:t>
                      </a: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31</a:t>
                      </a:r>
                      <a:r>
                        <a:rPr lang="pt-BR" sz="700"/>
                        <a:t>8258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-32.986459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-49.318258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82KM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38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19857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-32.986459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/>
                        <a:t>-53.945363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-23.503552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-46.661222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chemeClr val="dk1"/>
                          </a:solidFill>
                        </a:rPr>
                        <a:t>102KM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800" y="1541475"/>
            <a:ext cx="7812326" cy="230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/>
          <p:nvPr/>
        </p:nvSpPr>
        <p:spPr>
          <a:xfrm>
            <a:off x="1225275" y="1287100"/>
            <a:ext cx="3656100" cy="910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1208925" y="1323550"/>
            <a:ext cx="3688800" cy="8379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9900FF"/>
                </a:solidFill>
              </a:rPr>
              <a:t>Feature engineering tem o objetivo de tornar os dados mais adequados ao problema em questão.</a:t>
            </a:r>
            <a:endParaRPr b="1" sz="1600">
              <a:solidFill>
                <a:srgbClr val="9900FF"/>
              </a:solidFill>
            </a:endParaRPr>
          </a:p>
        </p:txBody>
      </p:sp>
      <p:sp>
        <p:nvSpPr>
          <p:cNvPr id="103" name="Google Shape;103;p15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rgbClr val="073763"/>
                </a:solidFill>
              </a:rPr>
              <a:t>Feature Engineering</a:t>
            </a:r>
            <a:endParaRPr b="1" sz="2900">
              <a:solidFill>
                <a:srgbClr val="073763"/>
              </a:solidFill>
            </a:endParaRPr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4992800" y="1323550"/>
            <a:ext cx="4055700" cy="27717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000000"/>
                </a:solidFill>
              </a:rPr>
              <a:t>Feature engineering geralmente é usada para:</a:t>
            </a:r>
            <a:endParaRPr b="1" sz="16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FF"/>
              </a:solidFill>
            </a:endParaRPr>
          </a:p>
          <a:p>
            <a:pPr indent="-317500" lvl="0" marL="457200" rtl="0" algn="ctr">
              <a:spcBef>
                <a:spcPts val="640"/>
              </a:spcBef>
              <a:spcAft>
                <a:spcPts val="0"/>
              </a:spcAft>
              <a:buClr>
                <a:srgbClr val="0000FF"/>
              </a:buClr>
              <a:buSzPts val="1400"/>
              <a:buChar char="-"/>
            </a:pPr>
            <a:r>
              <a:rPr b="1" lang="pt-BR" sz="1400">
                <a:solidFill>
                  <a:srgbClr val="0000FF"/>
                </a:solidFill>
              </a:rPr>
              <a:t>Melhorar performance de um modelo preditivo</a:t>
            </a:r>
            <a:endParaRPr b="1" sz="1400">
              <a:solidFill>
                <a:srgbClr val="0000FF"/>
              </a:solidFill>
            </a:endParaRPr>
          </a:p>
          <a:p>
            <a:pPr indent="0" lvl="0" marL="45720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FF"/>
              </a:solidFill>
            </a:endParaRPr>
          </a:p>
          <a:p>
            <a:pPr indent="-317500" lvl="0" marL="457200" rtl="0" algn="ctr">
              <a:spcBef>
                <a:spcPts val="640"/>
              </a:spcBef>
              <a:spcAft>
                <a:spcPts val="0"/>
              </a:spcAft>
              <a:buClr>
                <a:srgbClr val="0000FF"/>
              </a:buClr>
              <a:buSzPts val="1400"/>
              <a:buChar char="-"/>
            </a:pPr>
            <a:r>
              <a:rPr b="1" lang="pt-BR" sz="1400">
                <a:solidFill>
                  <a:srgbClr val="0000FF"/>
                </a:solidFill>
              </a:rPr>
              <a:t>Reduzir as necessidades computacionais e/ou de dados</a:t>
            </a:r>
            <a:endParaRPr b="1" sz="1400">
              <a:solidFill>
                <a:srgbClr val="0000FF"/>
              </a:solidFill>
            </a:endParaRPr>
          </a:p>
          <a:p>
            <a:pPr indent="0" lvl="0" marL="45720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FF"/>
              </a:solidFill>
            </a:endParaRPr>
          </a:p>
          <a:p>
            <a:pPr indent="-317500" lvl="0" marL="457200" rtl="0" algn="ctr">
              <a:spcBef>
                <a:spcPts val="640"/>
              </a:spcBef>
              <a:spcAft>
                <a:spcPts val="0"/>
              </a:spcAft>
              <a:buClr>
                <a:srgbClr val="0000FF"/>
              </a:buClr>
              <a:buSzPts val="1400"/>
              <a:buChar char="-"/>
            </a:pPr>
            <a:r>
              <a:rPr b="1" lang="pt-BR" sz="1400">
                <a:solidFill>
                  <a:srgbClr val="0000FF"/>
                </a:solidFill>
              </a:rPr>
              <a:t>Melhorar a interpretabilidade dos resultados do modelo</a:t>
            </a:r>
            <a:endParaRPr b="1" sz="14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FF"/>
              </a:solidFill>
            </a:endParaRPr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750" y="2356850"/>
            <a:ext cx="3967980" cy="2640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 txBox="1"/>
          <p:nvPr/>
        </p:nvSpPr>
        <p:spPr>
          <a:xfrm>
            <a:off x="995925" y="4245825"/>
            <a:ext cx="609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Dados</a:t>
            </a:r>
            <a:endParaRPr b="1"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1991850" y="3913375"/>
            <a:ext cx="1068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Feature </a:t>
            </a:r>
            <a:endParaRPr b="1" sz="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Engineering</a:t>
            </a:r>
            <a:endParaRPr b="1" sz="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2943650" y="3220525"/>
            <a:ext cx="1068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Machine Learning</a:t>
            </a:r>
            <a:endParaRPr b="1" sz="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/>
          <p:nvPr/>
        </p:nvSpPr>
        <p:spPr>
          <a:xfrm>
            <a:off x="656150" y="1589613"/>
            <a:ext cx="2582400" cy="3062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B539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rgbClr val="073763"/>
                </a:solidFill>
              </a:rPr>
              <a:t>Feature Engineering</a:t>
            </a:r>
            <a:endParaRPr b="1" sz="2900">
              <a:solidFill>
                <a:srgbClr val="073763"/>
              </a:solidFill>
            </a:endParaRPr>
          </a:p>
        </p:txBody>
      </p:sp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300" y="1812027"/>
            <a:ext cx="579525" cy="57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650" y="2500000"/>
            <a:ext cx="579525" cy="57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297" y="3245050"/>
            <a:ext cx="540225" cy="54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9325" y="3875952"/>
            <a:ext cx="658175" cy="65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37200" y="2755553"/>
            <a:ext cx="730225" cy="730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16"/>
          <p:cNvCxnSpPr>
            <a:stCxn id="116" idx="3"/>
            <a:endCxn id="120" idx="1"/>
          </p:cNvCxnSpPr>
          <p:nvPr/>
        </p:nvCxnSpPr>
        <p:spPr>
          <a:xfrm>
            <a:off x="1347825" y="2101790"/>
            <a:ext cx="1089300" cy="1018800"/>
          </a:xfrm>
          <a:prstGeom prst="curvedConnector3">
            <a:avLst>
              <a:gd fmla="val 5000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6"/>
          <p:cNvCxnSpPr>
            <a:stCxn id="117" idx="3"/>
            <a:endCxn id="120" idx="1"/>
          </p:cNvCxnSpPr>
          <p:nvPr/>
        </p:nvCxnSpPr>
        <p:spPr>
          <a:xfrm>
            <a:off x="1328175" y="2789762"/>
            <a:ext cx="1109100" cy="330900"/>
          </a:xfrm>
          <a:prstGeom prst="curved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6"/>
          <p:cNvCxnSpPr>
            <a:stCxn id="118" idx="3"/>
            <a:endCxn id="120" idx="1"/>
          </p:cNvCxnSpPr>
          <p:nvPr/>
        </p:nvCxnSpPr>
        <p:spPr>
          <a:xfrm flipH="1" rot="10800000">
            <a:off x="1308522" y="3120663"/>
            <a:ext cx="1128600" cy="394500"/>
          </a:xfrm>
          <a:prstGeom prst="curvedConnector3">
            <a:avLst>
              <a:gd fmla="val 5000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16"/>
          <p:cNvCxnSpPr>
            <a:stCxn id="119" idx="3"/>
            <a:endCxn id="120" idx="1"/>
          </p:cNvCxnSpPr>
          <p:nvPr/>
        </p:nvCxnSpPr>
        <p:spPr>
          <a:xfrm flipH="1" rot="10800000">
            <a:off x="1367500" y="3120539"/>
            <a:ext cx="1069800" cy="1084500"/>
          </a:xfrm>
          <a:prstGeom prst="curved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" name="Google Shape;125;p16"/>
          <p:cNvSpPr txBox="1"/>
          <p:nvPr/>
        </p:nvSpPr>
        <p:spPr>
          <a:xfrm>
            <a:off x="1569225" y="1382488"/>
            <a:ext cx="9072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Raw Data</a:t>
            </a:r>
            <a:endParaRPr b="1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6" name="Google Shape;126;p16"/>
          <p:cNvCxnSpPr>
            <a:endCxn id="127" idx="1"/>
          </p:cNvCxnSpPr>
          <p:nvPr/>
        </p:nvCxnSpPr>
        <p:spPr>
          <a:xfrm>
            <a:off x="3238600" y="3120072"/>
            <a:ext cx="471900" cy="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16"/>
          <p:cNvSpPr/>
          <p:nvPr/>
        </p:nvSpPr>
        <p:spPr>
          <a:xfrm>
            <a:off x="4903600" y="1576575"/>
            <a:ext cx="1672200" cy="3088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B539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6"/>
          <p:cNvCxnSpPr>
            <a:stCxn id="127" idx="3"/>
            <a:endCxn id="128" idx="1"/>
          </p:cNvCxnSpPr>
          <p:nvPr/>
        </p:nvCxnSpPr>
        <p:spPr>
          <a:xfrm>
            <a:off x="4522600" y="3120075"/>
            <a:ext cx="381000" cy="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16"/>
          <p:cNvSpPr txBox="1"/>
          <p:nvPr/>
        </p:nvSpPr>
        <p:spPr>
          <a:xfrm>
            <a:off x="5204800" y="1283525"/>
            <a:ext cx="1069800" cy="61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Feature </a:t>
            </a:r>
            <a:endParaRPr b="1"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Store</a:t>
            </a:r>
            <a:endParaRPr b="1"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3536175" y="2041050"/>
            <a:ext cx="1069800" cy="61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Clean &amp; Transform</a:t>
            </a:r>
            <a:endParaRPr b="1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10200" y="3079525"/>
            <a:ext cx="458925" cy="45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65647" y="2560287"/>
            <a:ext cx="458930" cy="45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81359" y="3575851"/>
            <a:ext cx="427525" cy="42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734150" y="2737976"/>
            <a:ext cx="764800" cy="76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391425" y="2737978"/>
            <a:ext cx="764800" cy="764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Google Shape;137;p16"/>
          <p:cNvCxnSpPr>
            <a:stCxn id="136" idx="1"/>
            <a:endCxn id="128" idx="3"/>
          </p:cNvCxnSpPr>
          <p:nvPr/>
        </p:nvCxnSpPr>
        <p:spPr>
          <a:xfrm flipH="1">
            <a:off x="6575725" y="3120378"/>
            <a:ext cx="815700" cy="600"/>
          </a:xfrm>
          <a:prstGeom prst="curved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" name="Google Shape;138;p16"/>
          <p:cNvSpPr txBox="1"/>
          <p:nvPr/>
        </p:nvSpPr>
        <p:spPr>
          <a:xfrm>
            <a:off x="7238925" y="2041050"/>
            <a:ext cx="1069800" cy="61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Machine Learning</a:t>
            </a:r>
            <a:endParaRPr b="1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6"/>
          <p:cNvSpPr/>
          <p:nvPr/>
        </p:nvSpPr>
        <p:spPr>
          <a:xfrm>
            <a:off x="5039900" y="2119275"/>
            <a:ext cx="1403400" cy="2002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B5394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6"/>
          <p:cNvSpPr txBox="1"/>
          <p:nvPr/>
        </p:nvSpPr>
        <p:spPr>
          <a:xfrm>
            <a:off x="5204800" y="1884375"/>
            <a:ext cx="1069800" cy="61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Feature </a:t>
            </a:r>
            <a:endParaRPr b="1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Engineering</a:t>
            </a:r>
            <a:endParaRPr b="1"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5862" y="1656725"/>
            <a:ext cx="2632275" cy="183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7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rgbClr val="073763"/>
                </a:solidFill>
              </a:rPr>
              <a:t>A caixa de ferramentas para dados</a:t>
            </a:r>
            <a:endParaRPr b="1" sz="2900">
              <a:solidFill>
                <a:srgbClr val="07376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/>
          <p:nvPr>
            <p:ph type="title"/>
          </p:nvPr>
        </p:nvSpPr>
        <p:spPr>
          <a:xfrm>
            <a:off x="679975" y="2143054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B5394"/>
                </a:solidFill>
              </a:rPr>
              <a:t>Features de data</a:t>
            </a: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rgbClr val="073763"/>
                </a:solidFill>
              </a:rPr>
              <a:t>Abordagens</a:t>
            </a:r>
            <a:endParaRPr b="1" sz="2900">
              <a:solidFill>
                <a:srgbClr val="073763"/>
              </a:solidFill>
            </a:endParaRPr>
          </a:p>
        </p:txBody>
      </p:sp>
      <p:sp>
        <p:nvSpPr>
          <p:cNvPr id="160" name="Google Shape;160;p19"/>
          <p:cNvSpPr txBox="1"/>
          <p:nvPr>
            <p:ph idx="1" type="body"/>
          </p:nvPr>
        </p:nvSpPr>
        <p:spPr>
          <a:xfrm>
            <a:off x="1084450" y="1063375"/>
            <a:ext cx="3688800" cy="6486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</a:rPr>
              <a:t>Features baseada em data</a:t>
            </a:r>
            <a:endParaRPr b="1" sz="2400">
              <a:solidFill>
                <a:srgbClr val="0B5394"/>
              </a:solidFill>
            </a:endParaRPr>
          </a:p>
        </p:txBody>
      </p:sp>
      <p:sp>
        <p:nvSpPr>
          <p:cNvPr id="161" name="Google Shape;161;p19"/>
          <p:cNvSpPr txBox="1"/>
          <p:nvPr>
            <p:ph idx="1" type="body"/>
          </p:nvPr>
        </p:nvSpPr>
        <p:spPr>
          <a:xfrm>
            <a:off x="697850" y="2198600"/>
            <a:ext cx="2583000" cy="6486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01/09/2022 16:30:03</a:t>
            </a:r>
            <a:endParaRPr b="1" sz="1900">
              <a:solidFill>
                <a:srgbClr val="666666"/>
              </a:solidFill>
            </a:endParaRPr>
          </a:p>
        </p:txBody>
      </p:sp>
      <p:sp>
        <p:nvSpPr>
          <p:cNvPr id="162" name="Google Shape;162;p19"/>
          <p:cNvSpPr txBox="1"/>
          <p:nvPr>
            <p:ph idx="1" type="body"/>
          </p:nvPr>
        </p:nvSpPr>
        <p:spPr>
          <a:xfrm>
            <a:off x="1248200" y="1931650"/>
            <a:ext cx="1482300" cy="4110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000000"/>
                </a:solidFill>
              </a:rPr>
              <a:t>Raw Data</a:t>
            </a:r>
            <a:endParaRPr b="1" sz="1900">
              <a:solidFill>
                <a:srgbClr val="000000"/>
              </a:solidFill>
            </a:endParaRPr>
          </a:p>
        </p:txBody>
      </p:sp>
      <p:sp>
        <p:nvSpPr>
          <p:cNvPr id="163" name="Google Shape;163;p19"/>
          <p:cNvSpPr txBox="1"/>
          <p:nvPr>
            <p:ph idx="1" type="body"/>
          </p:nvPr>
        </p:nvSpPr>
        <p:spPr>
          <a:xfrm>
            <a:off x="5744775" y="777450"/>
            <a:ext cx="990900" cy="3093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Dia: 01</a:t>
            </a:r>
            <a:endParaRPr b="1" sz="1900">
              <a:solidFill>
                <a:srgbClr val="666666"/>
              </a:solidFill>
            </a:endParaRPr>
          </a:p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5792175" y="1357475"/>
            <a:ext cx="990900" cy="3093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Mês</a:t>
            </a:r>
            <a:r>
              <a:rPr b="1" lang="pt-BR" sz="1900">
                <a:solidFill>
                  <a:srgbClr val="666666"/>
                </a:solidFill>
              </a:rPr>
              <a:t>: 09</a:t>
            </a:r>
            <a:endParaRPr b="1" sz="1900">
              <a:solidFill>
                <a:srgbClr val="666666"/>
              </a:solidFill>
            </a:endParaRPr>
          </a:p>
        </p:txBody>
      </p:sp>
      <p:sp>
        <p:nvSpPr>
          <p:cNvPr id="165" name="Google Shape;165;p19"/>
          <p:cNvSpPr txBox="1"/>
          <p:nvPr>
            <p:ph idx="1" type="body"/>
          </p:nvPr>
        </p:nvSpPr>
        <p:spPr>
          <a:xfrm>
            <a:off x="5744775" y="1817600"/>
            <a:ext cx="1403700" cy="3093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Ano</a:t>
            </a:r>
            <a:r>
              <a:rPr b="1" lang="pt-BR" sz="1900">
                <a:solidFill>
                  <a:srgbClr val="666666"/>
                </a:solidFill>
              </a:rPr>
              <a:t>: 2022</a:t>
            </a:r>
            <a:endParaRPr b="1" sz="1900">
              <a:solidFill>
                <a:srgbClr val="666666"/>
              </a:solidFill>
            </a:endParaRPr>
          </a:p>
        </p:txBody>
      </p:sp>
      <p:sp>
        <p:nvSpPr>
          <p:cNvPr id="166" name="Google Shape;166;p19"/>
          <p:cNvSpPr txBox="1"/>
          <p:nvPr>
            <p:ph idx="1" type="body"/>
          </p:nvPr>
        </p:nvSpPr>
        <p:spPr>
          <a:xfrm>
            <a:off x="5668575" y="3115925"/>
            <a:ext cx="2188500" cy="3093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Dia da semana</a:t>
            </a:r>
            <a:r>
              <a:rPr b="1" lang="pt-BR" sz="1900">
                <a:solidFill>
                  <a:srgbClr val="666666"/>
                </a:solidFill>
              </a:rPr>
              <a:t>: 06</a:t>
            </a:r>
            <a:endParaRPr b="1" sz="1900">
              <a:solidFill>
                <a:srgbClr val="666666"/>
              </a:solidFill>
            </a:endParaRPr>
          </a:p>
        </p:txBody>
      </p:sp>
      <p:sp>
        <p:nvSpPr>
          <p:cNvPr id="167" name="Google Shape;167;p19"/>
          <p:cNvSpPr txBox="1"/>
          <p:nvPr>
            <p:ph idx="1" type="body"/>
          </p:nvPr>
        </p:nvSpPr>
        <p:spPr>
          <a:xfrm>
            <a:off x="5668575" y="3576050"/>
            <a:ext cx="2982900" cy="3093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Final de semana</a:t>
            </a:r>
            <a:r>
              <a:rPr b="1" lang="pt-BR" sz="1900">
                <a:solidFill>
                  <a:srgbClr val="666666"/>
                </a:solidFill>
              </a:rPr>
              <a:t>: Sim/Não</a:t>
            </a:r>
            <a:endParaRPr b="1" sz="1900">
              <a:solidFill>
                <a:srgbClr val="666666"/>
              </a:solidFill>
            </a:endParaRPr>
          </a:p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5715975" y="4036175"/>
            <a:ext cx="2234400" cy="3093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Faixa Horária</a:t>
            </a:r>
            <a:r>
              <a:rPr b="1" lang="pt-BR" sz="1900">
                <a:solidFill>
                  <a:srgbClr val="666666"/>
                </a:solidFill>
              </a:rPr>
              <a:t>: tarde</a:t>
            </a:r>
            <a:endParaRPr b="1" sz="1900">
              <a:solidFill>
                <a:srgbClr val="666666"/>
              </a:solidFill>
            </a:endParaRPr>
          </a:p>
        </p:txBody>
      </p:sp>
      <p:cxnSp>
        <p:nvCxnSpPr>
          <p:cNvPr id="169" name="Google Shape;169;p19"/>
          <p:cNvCxnSpPr>
            <a:stCxn id="161" idx="3"/>
            <a:endCxn id="163" idx="1"/>
          </p:cNvCxnSpPr>
          <p:nvPr/>
        </p:nvCxnSpPr>
        <p:spPr>
          <a:xfrm flipH="1" rot="10800000">
            <a:off x="3280850" y="932000"/>
            <a:ext cx="2463900" cy="1590900"/>
          </a:xfrm>
          <a:prstGeom prst="curved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9"/>
          <p:cNvCxnSpPr>
            <a:stCxn id="161" idx="3"/>
            <a:endCxn id="164" idx="1"/>
          </p:cNvCxnSpPr>
          <p:nvPr/>
        </p:nvCxnSpPr>
        <p:spPr>
          <a:xfrm flipH="1" rot="10800000">
            <a:off x="3280850" y="1512200"/>
            <a:ext cx="2511300" cy="1010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9"/>
          <p:cNvCxnSpPr>
            <a:stCxn id="161" idx="3"/>
            <a:endCxn id="165" idx="1"/>
          </p:cNvCxnSpPr>
          <p:nvPr/>
        </p:nvCxnSpPr>
        <p:spPr>
          <a:xfrm flipH="1" rot="10800000">
            <a:off x="3280850" y="1972100"/>
            <a:ext cx="2463900" cy="550800"/>
          </a:xfrm>
          <a:prstGeom prst="curved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19"/>
          <p:cNvCxnSpPr>
            <a:stCxn id="161" idx="3"/>
            <a:endCxn id="166" idx="1"/>
          </p:cNvCxnSpPr>
          <p:nvPr/>
        </p:nvCxnSpPr>
        <p:spPr>
          <a:xfrm>
            <a:off x="3280850" y="2522900"/>
            <a:ext cx="2387700" cy="747600"/>
          </a:xfrm>
          <a:prstGeom prst="curved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19"/>
          <p:cNvCxnSpPr>
            <a:stCxn id="161" idx="3"/>
            <a:endCxn id="167" idx="1"/>
          </p:cNvCxnSpPr>
          <p:nvPr/>
        </p:nvCxnSpPr>
        <p:spPr>
          <a:xfrm>
            <a:off x="3280850" y="2522900"/>
            <a:ext cx="2387700" cy="1207800"/>
          </a:xfrm>
          <a:prstGeom prst="curved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19"/>
          <p:cNvCxnSpPr>
            <a:stCxn id="161" idx="3"/>
            <a:endCxn id="168" idx="1"/>
          </p:cNvCxnSpPr>
          <p:nvPr/>
        </p:nvCxnSpPr>
        <p:spPr>
          <a:xfrm>
            <a:off x="3280850" y="2522900"/>
            <a:ext cx="2435100" cy="1668000"/>
          </a:xfrm>
          <a:prstGeom prst="curved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5744775" y="2257213"/>
            <a:ext cx="1482300" cy="3093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Semestre</a:t>
            </a:r>
            <a:r>
              <a:rPr b="1" lang="pt-BR" sz="1900">
                <a:solidFill>
                  <a:srgbClr val="666666"/>
                </a:solidFill>
              </a:rPr>
              <a:t>: 2º</a:t>
            </a:r>
            <a:endParaRPr b="1" sz="1900">
              <a:solidFill>
                <a:srgbClr val="666666"/>
              </a:solidFill>
            </a:endParaRPr>
          </a:p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5744775" y="2696825"/>
            <a:ext cx="1403700" cy="3093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1900">
                <a:solidFill>
                  <a:srgbClr val="666666"/>
                </a:solidFill>
              </a:rPr>
              <a:t>Semana</a:t>
            </a:r>
            <a:r>
              <a:rPr b="1" lang="pt-BR" sz="1900">
                <a:solidFill>
                  <a:srgbClr val="666666"/>
                </a:solidFill>
              </a:rPr>
              <a:t>: 35</a:t>
            </a:r>
            <a:endParaRPr b="1" sz="1900">
              <a:solidFill>
                <a:srgbClr val="666666"/>
              </a:solidFill>
            </a:endParaRPr>
          </a:p>
        </p:txBody>
      </p:sp>
      <p:cxnSp>
        <p:nvCxnSpPr>
          <p:cNvPr id="177" name="Google Shape;177;p19"/>
          <p:cNvCxnSpPr>
            <a:stCxn id="161" idx="3"/>
            <a:endCxn id="175" idx="1"/>
          </p:cNvCxnSpPr>
          <p:nvPr/>
        </p:nvCxnSpPr>
        <p:spPr>
          <a:xfrm flipH="1" rot="10800000">
            <a:off x="3280850" y="2411900"/>
            <a:ext cx="2463900" cy="111000"/>
          </a:xfrm>
          <a:prstGeom prst="curved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19"/>
          <p:cNvCxnSpPr>
            <a:stCxn id="161" idx="3"/>
            <a:endCxn id="176" idx="1"/>
          </p:cNvCxnSpPr>
          <p:nvPr/>
        </p:nvCxnSpPr>
        <p:spPr>
          <a:xfrm>
            <a:off x="3280850" y="2522900"/>
            <a:ext cx="2463900" cy="328500"/>
          </a:xfrm>
          <a:prstGeom prst="curved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679975" y="2143054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B5394"/>
                </a:solidFill>
              </a:rPr>
              <a:t>Features numéricas</a:t>
            </a: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rgbClr val="073763"/>
                </a:solidFill>
              </a:rPr>
              <a:t>Abordagens</a:t>
            </a:r>
            <a:endParaRPr b="1" sz="2900">
              <a:solidFill>
                <a:srgbClr val="073763"/>
              </a:solidFill>
            </a:endParaRPr>
          </a:p>
        </p:txBody>
      </p:sp>
      <p:sp>
        <p:nvSpPr>
          <p:cNvPr id="191" name="Google Shape;191;p21"/>
          <p:cNvSpPr txBox="1"/>
          <p:nvPr>
            <p:ph idx="1" type="body"/>
          </p:nvPr>
        </p:nvSpPr>
        <p:spPr>
          <a:xfrm>
            <a:off x="1084450" y="1063375"/>
            <a:ext cx="5195100" cy="6486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B5394"/>
                </a:solidFill>
              </a:rPr>
              <a:t>Imputar</a:t>
            </a:r>
            <a:r>
              <a:rPr b="1" lang="pt-BR" sz="2400">
                <a:solidFill>
                  <a:srgbClr val="0B5394"/>
                </a:solidFill>
              </a:rPr>
              <a:t> dados ausentes</a:t>
            </a:r>
            <a:endParaRPr b="1" sz="2400">
              <a:solidFill>
                <a:srgbClr val="FF0000"/>
              </a:solidFill>
            </a:endParaRPr>
          </a:p>
        </p:txBody>
      </p:sp>
      <p:sp>
        <p:nvSpPr>
          <p:cNvPr id="192" name="Google Shape;192;p21"/>
          <p:cNvSpPr txBox="1"/>
          <p:nvPr>
            <p:ph idx="1" type="body"/>
          </p:nvPr>
        </p:nvSpPr>
        <p:spPr>
          <a:xfrm>
            <a:off x="697800" y="1831675"/>
            <a:ext cx="7989000" cy="26304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0" lvl="0" marL="457200" rtl="0" algn="l">
              <a:spcBef>
                <a:spcPts val="640"/>
              </a:spcBef>
              <a:spcAft>
                <a:spcPts val="0"/>
              </a:spcAft>
              <a:buClr>
                <a:srgbClr val="666666"/>
              </a:buClr>
              <a:buSzPts val="1900"/>
              <a:buChar char="-"/>
            </a:pPr>
            <a:r>
              <a:rPr b="1" lang="pt-BR" sz="1900">
                <a:solidFill>
                  <a:srgbClr val="666666"/>
                </a:solidFill>
              </a:rPr>
              <a:t>Ignorar as linhas com dados ausentes</a:t>
            </a:r>
            <a:endParaRPr b="1" sz="1900">
              <a:solidFill>
                <a:srgbClr val="666666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00"/>
              <a:buChar char="-"/>
            </a:pPr>
            <a:r>
              <a:rPr b="1" lang="pt-BR" sz="1900">
                <a:solidFill>
                  <a:srgbClr val="666666"/>
                </a:solidFill>
              </a:rPr>
              <a:t>Eliminar colunas com muitos dados ausentes (&gt;20%)</a:t>
            </a:r>
            <a:endParaRPr b="1" sz="1900">
              <a:solidFill>
                <a:srgbClr val="666666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00"/>
              <a:buChar char="-"/>
            </a:pPr>
            <a:r>
              <a:rPr b="1" lang="pt-BR" sz="1900">
                <a:solidFill>
                  <a:srgbClr val="666666"/>
                </a:solidFill>
              </a:rPr>
              <a:t>Estratégias</a:t>
            </a:r>
            <a:endParaRPr b="1" sz="1900">
              <a:solidFill>
                <a:srgbClr val="666666"/>
              </a:solidFill>
            </a:endParaRPr>
          </a:p>
          <a:p>
            <a:pPr indent="0" lvl="0" marL="4572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66666"/>
              </a:solidFill>
            </a:endParaRPr>
          </a:p>
          <a:p>
            <a:pPr indent="-349250" lvl="1" marL="914400" rtl="0" algn="l">
              <a:spcBef>
                <a:spcPts val="560"/>
              </a:spcBef>
              <a:spcAft>
                <a:spcPts val="0"/>
              </a:spcAft>
              <a:buClr>
                <a:srgbClr val="666666"/>
              </a:buClr>
              <a:buSzPts val="1900"/>
              <a:buChar char="-"/>
            </a:pPr>
            <a:r>
              <a:rPr b="1" lang="pt-BR" sz="1900">
                <a:solidFill>
                  <a:srgbClr val="666666"/>
                </a:solidFill>
              </a:rPr>
              <a:t>Media : Abordagem básica, pode sofrer com outliers</a:t>
            </a:r>
            <a:endParaRPr b="1" sz="1900">
              <a:solidFill>
                <a:srgbClr val="666666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00"/>
              <a:buChar char="-"/>
            </a:pPr>
            <a:r>
              <a:rPr b="1" lang="pt-BR" sz="1900">
                <a:solidFill>
                  <a:srgbClr val="666666"/>
                </a:solidFill>
              </a:rPr>
              <a:t>Mediana : Mais robusta e tende a sofrer menos com dados extremos</a:t>
            </a:r>
            <a:endParaRPr b="1" sz="1900">
              <a:solidFill>
                <a:srgbClr val="666666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00"/>
              <a:buChar char="-"/>
            </a:pPr>
            <a:r>
              <a:rPr b="1" lang="pt-BR" sz="1900">
                <a:solidFill>
                  <a:srgbClr val="666666"/>
                </a:solidFill>
              </a:rPr>
              <a:t>Moda: Abordagem simples, funcional em alguns casos</a:t>
            </a:r>
            <a:endParaRPr b="1" sz="1900">
              <a:solidFill>
                <a:srgbClr val="666666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00"/>
              <a:buChar char="-"/>
            </a:pPr>
            <a:r>
              <a:rPr b="1" lang="pt-BR" sz="1900">
                <a:solidFill>
                  <a:srgbClr val="666666"/>
                </a:solidFill>
              </a:rPr>
              <a:t>Inferência</a:t>
            </a:r>
            <a:r>
              <a:rPr b="1" lang="pt-BR" sz="1900">
                <a:solidFill>
                  <a:srgbClr val="666666"/>
                </a:solidFill>
              </a:rPr>
              <a:t> através de modelo: Sofisticado, mas tome cuidado com viés do modelo</a:t>
            </a:r>
            <a:endParaRPr b="1" sz="1900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